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9" r:id="rId3"/>
    <p:sldId id="264" r:id="rId4"/>
    <p:sldId id="268" r:id="rId5"/>
    <p:sldId id="269" r:id="rId6"/>
    <p:sldId id="270" r:id="rId7"/>
    <p:sldId id="274" r:id="rId8"/>
    <p:sldId id="275" r:id="rId9"/>
    <p:sldId id="271" r:id="rId10"/>
    <p:sldId id="272" r:id="rId11"/>
    <p:sldId id="273" r:id="rId12"/>
    <p:sldId id="261" r:id="rId13"/>
    <p:sldId id="262" r:id="rId14"/>
    <p:sldId id="263" r:id="rId15"/>
    <p:sldId id="265" r:id="rId16"/>
    <p:sldId id="266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2020. 01. 29.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696744" cy="1440160"/>
          </a:xfrm>
        </p:spPr>
        <p:txBody>
          <a:bodyPr/>
          <a:lstStyle/>
          <a:p>
            <a:r>
              <a:rPr lang="hu-HU" dirty="0"/>
              <a:t>Energiatakarékos megoldások 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1A30905D-7BE6-4051-8D3C-8F0ACFE6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" y="1700808"/>
            <a:ext cx="7552463" cy="5029910"/>
          </a:xfrm>
          <a:prstGeom prst="rect">
            <a:avLst/>
          </a:prstGeo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1A9E2E-55C5-431F-8905-F5DA94E0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435100"/>
            <a:ext cx="5371868" cy="156185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</a:t>
            </a:r>
            <a:r>
              <a:rPr lang="hu-HU" b="1" dirty="0"/>
              <a:t>geotermikus energia</a:t>
            </a:r>
            <a:r>
              <a:rPr lang="hu-HU" dirty="0"/>
              <a:t> a Föld belső hőjéből származó energia.</a:t>
            </a:r>
          </a:p>
          <a:p>
            <a:r>
              <a:rPr lang="hu-HU" dirty="0"/>
              <a:t>A Föld </a:t>
            </a:r>
            <a:r>
              <a:rPr lang="hu-HU" dirty="0" err="1"/>
              <a:t>belsejében</a:t>
            </a:r>
            <a:r>
              <a:rPr lang="hu-HU" dirty="0"/>
              <a:t> lefelé haladva </a:t>
            </a:r>
            <a:r>
              <a:rPr lang="hu-HU" dirty="0" err="1"/>
              <a:t>kilométerenként</a:t>
            </a:r>
            <a:r>
              <a:rPr lang="hu-HU" dirty="0"/>
              <a:t> átlag 30 °C-kal emelkedik a hőmérséklet.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F91AC3AF-0C55-4166-AB53-E62D8E84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Geotermikus energia</a:t>
            </a:r>
          </a:p>
        </p:txBody>
      </p:sp>
    </p:spTree>
    <p:extLst>
      <p:ext uri="{BB962C8B-B14F-4D97-AF65-F5344CB8AC3E}">
        <p14:creationId xmlns:p14="http://schemas.microsoft.com/office/powerpoint/2010/main" val="268194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262A27C-2238-43D2-A408-F77C38A5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99" t="27216" r="11802" b="20067"/>
          <a:stretch/>
        </p:blipFill>
        <p:spPr>
          <a:xfrm>
            <a:off x="4991" y="1268760"/>
            <a:ext cx="4805334" cy="5544616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F87CEDDF-F31F-4FF8-83E7-FF53C3AC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Biomassza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9718CD7-ABC5-4EC3-BC28-61FE8C8B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83" y="2389632"/>
            <a:ext cx="4335313" cy="28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6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A187F5F-89BF-4B67-BC4C-ECF11EA29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2" r="2887"/>
          <a:stretch/>
        </p:blipFill>
        <p:spPr>
          <a:xfrm>
            <a:off x="0" y="1485278"/>
            <a:ext cx="4464496" cy="4819650"/>
          </a:xfrm>
          <a:prstGeom prst="rect">
            <a:avLst/>
          </a:prstGeo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48A19496-27EE-498A-A8A3-8A8DD506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484784"/>
            <a:ext cx="4690864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800"/>
              </a:spcBef>
              <a:buSzPct val="100000"/>
              <a:buNone/>
            </a:pPr>
            <a:endParaRPr lang="hu-HU" altLang="hu-HU" sz="31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Vízzel - mivel a víz tisztítása sok energiát emészt fel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Elektromossággal - mert előállításához sok villamosenergia szükséges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Fűtéssel - mert a fűtés sok energiát (fa, gáz, áram, olaj) igényel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Papírral- mert ennek előállítása, szállítása során nagyon sok energiát használnak fel a cégek és az erdőket is óvnunk kell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7655B7AF-8522-4094-9D74-53D8ACF0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220355" cy="864096"/>
          </a:xfrm>
        </p:spPr>
        <p:txBody>
          <a:bodyPr>
            <a:normAutofit fontScale="90000"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Mi mindennel takarékoskodhatunk?</a:t>
            </a:r>
            <a:b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</a:br>
            <a:endParaRPr lang="hu-HU" sz="2800" dirty="0">
              <a:ln w="127">
                <a:solidFill>
                  <a:schemeClr val="tx1"/>
                </a:solidFill>
              </a:ln>
              <a:latin typeface="+mj-lt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3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76BF9F7-5298-44FB-B5B7-AE481A45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435100"/>
            <a:ext cx="4474840" cy="4691063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400" dirty="0">
                <a:solidFill>
                  <a:srgbClr val="000000"/>
                </a:solidFill>
                <a:latin typeface="+mj-lt"/>
              </a:rPr>
              <a:t>Gondolom már mindannyian hallottak arról, hogy fogmosás közben zárjuk el a csapot, valamint fürdés helyetti inkább zuhanyozzunk. Ám nem csak így takarékoskodhatunk a kincset érő vízzel. Ha betartjuk az itt leírt tippeket, máris sokkal kevesebb vizet kell használnunk.</a:t>
            </a:r>
            <a:br>
              <a:rPr lang="hu-HU" sz="2400" dirty="0">
                <a:solidFill>
                  <a:srgbClr val="000000"/>
                </a:solidFill>
                <a:latin typeface="+mj-lt"/>
              </a:rPr>
            </a:br>
            <a:endParaRPr lang="hu-HU" sz="2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Csak akkor indítom el a mosó-, illetve mosogatógépet, ha összegyűlt annyi mosnivaló, hogy teletöltse a gépet</a:t>
            </a: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 Víztakarékos WC tartályt használok (csak a legszükségesebb mennyiséggel öblítjük le a WC-t), ha lehet átvezetem a használt fürdővizet a WC-be</a:t>
            </a: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 Ha csöpög a csap vagy a WC-tartály, azonnal megjavítom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ECF8F51F-FF9A-4AE1-95A5-2378CA6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128792" cy="576168"/>
          </a:xfrm>
        </p:spPr>
        <p:txBody>
          <a:bodyPr>
            <a:normAutofit fontScale="90000"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Hogyan </a:t>
            </a:r>
            <a:r>
              <a:rPr lang="hu-HU" sz="31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takarékoskodhatunk</a:t>
            </a:r>
            <a:r>
              <a:rPr 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 a vízzel ? </a:t>
            </a:r>
            <a:br>
              <a:rPr 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</a:br>
            <a:endParaRPr lang="hu-HU" sz="2800" dirty="0">
              <a:ln w="127">
                <a:solidFill>
                  <a:schemeClr val="tx1"/>
                </a:solidFill>
              </a:ln>
              <a:latin typeface="+mj-lt"/>
              <a:cs typeface="Lucida Sans Unicode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61B17C-3130-4098-9BB3-83D7CA92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0"/>
          <a:stretch/>
        </p:blipFill>
        <p:spPr>
          <a:xfrm>
            <a:off x="107504" y="1844824"/>
            <a:ext cx="4104456" cy="36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3034F51-FFB5-49B3-984F-2ABD5474D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hu-HU" sz="3500" dirty="0">
                <a:solidFill>
                  <a:srgbClr val="000000"/>
                </a:solidFill>
                <a:latin typeface="+mj-lt"/>
              </a:rPr>
              <a:t>Az elektromosság nem játék. Nagyon sok energiát emészt fel már az is, hogy előállítsák. Kénytelenek vagyunk takarékoskodni az energiával, mert ha pazarolunk azt nem csak a pénztárcánk, </a:t>
            </a:r>
            <a:br>
              <a:rPr lang="hu-HU" sz="3500" dirty="0">
                <a:solidFill>
                  <a:srgbClr val="000000"/>
                </a:solidFill>
                <a:latin typeface="+mj-lt"/>
              </a:rPr>
            </a:br>
            <a:r>
              <a:rPr lang="hu-HU" sz="3500" dirty="0">
                <a:solidFill>
                  <a:srgbClr val="000000"/>
                </a:solidFill>
                <a:latin typeface="+mj-lt"/>
              </a:rPr>
              <a:t>de a föld is bánja.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hu-HU" sz="3500" dirty="0">
                <a:solidFill>
                  <a:srgbClr val="000000"/>
                </a:solidFill>
                <a:latin typeface="+mj-lt"/>
              </a:rPr>
              <a:t> A hagyományos izzókat cseréljük energiatakarékosra</a:t>
            </a: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hu-HU" sz="3500" dirty="0">
                <a:solidFill>
                  <a:srgbClr val="000000"/>
                </a:solidFill>
                <a:latin typeface="+mj-lt"/>
              </a:rPr>
              <a:t> A televíziót kapcsoljuk ki, ha nem nézzük </a:t>
            </a: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hu-HU" sz="3500" dirty="0">
                <a:solidFill>
                  <a:srgbClr val="000000"/>
                </a:solidFill>
                <a:latin typeface="+mj-lt"/>
              </a:rPr>
              <a:t> A lámpát oltsuk le, ha nem vagyunk az adott helyiségben</a:t>
            </a:r>
          </a:p>
          <a:p>
            <a:pPr>
              <a:spcBef>
                <a:spcPts val="800"/>
              </a:spcBef>
              <a:buClr>
                <a:schemeClr val="bg1"/>
              </a:buClr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hu-HU" sz="3500" dirty="0">
                <a:solidFill>
                  <a:srgbClr val="000000"/>
                </a:solidFill>
                <a:latin typeface="+mj-lt"/>
              </a:rPr>
              <a:t> Ha van lehetőség, szereljünk fel napelemet, mert ezzel környezetbarát módon, megújuló energiaforrás hasznosításával gondoskodhatunk villamosenergia-ellátásunkról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8BA22CD5-673E-4A74-98F6-BD3AA816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6768752" cy="864096"/>
          </a:xfrm>
        </p:spPr>
        <p:txBody>
          <a:bodyPr>
            <a:normAutofit fontScale="90000"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Hogyan takarékoskodhatunk az elektromossággal?</a:t>
            </a:r>
            <a:endParaRPr lang="hu-HU" sz="2800" dirty="0">
              <a:ln w="127">
                <a:solidFill>
                  <a:schemeClr val="tx1"/>
                </a:solidFill>
              </a:ln>
              <a:latin typeface="+mj-lt"/>
              <a:cs typeface="Lucida Sans Unicode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370F751-41D3-42FE-8E0C-6E9F5235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9" y="1598560"/>
            <a:ext cx="3289840" cy="208823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39771AB-02CC-4CBE-8DF7-DA5511AD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3" y="4039754"/>
            <a:ext cx="3373214" cy="243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7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3044BAE-7C56-483F-A803-665078E6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435100"/>
            <a:ext cx="4978896" cy="469106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500" dirty="0">
                <a:solidFill>
                  <a:srgbClr val="000000"/>
                </a:solidFill>
                <a:latin typeface="+mj-lt"/>
              </a:rPr>
              <a:t>Meg kell tanulnunk szellőztetni: </a:t>
            </a:r>
          </a:p>
          <a:p>
            <a:pPr lvl="1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naponta inkább többször rövidebb időre </a:t>
            </a:r>
          </a:p>
          <a:p>
            <a:pPr lvl="1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100" dirty="0">
                <a:solidFill>
                  <a:srgbClr val="000000"/>
                </a:solidFill>
                <a:latin typeface="+mj-lt"/>
              </a:rPr>
              <a:t>ne hosszan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500" dirty="0">
                <a:solidFill>
                  <a:srgbClr val="000000"/>
                </a:solidFill>
                <a:latin typeface="+mj-lt"/>
              </a:rPr>
              <a:t>Jó szigetelés szükséges, főleg az ajtók, ablakok környékén.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hu-HU" altLang="hu-HU" sz="35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500" dirty="0">
                <a:solidFill>
                  <a:srgbClr val="000000"/>
                </a:solidFill>
                <a:latin typeface="+mj-lt"/>
              </a:rPr>
              <a:t>A téli időszakban a túlzott fűtés helyett inkább vegyünk fel egy pulóvert.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hu-HU" altLang="hu-HU" sz="3500" dirty="0">
                <a:solidFill>
                  <a:srgbClr val="000000"/>
                </a:solidFill>
                <a:latin typeface="+mj-lt"/>
              </a:rPr>
              <a:t>Ha van lehetőség, használjunk napkollektort, </a:t>
            </a:r>
            <a:br>
              <a:rPr lang="hu-HU" altLang="hu-HU" sz="3500" dirty="0">
                <a:solidFill>
                  <a:srgbClr val="000000"/>
                </a:solidFill>
                <a:latin typeface="+mj-lt"/>
              </a:rPr>
            </a:br>
            <a:r>
              <a:rPr lang="hu-HU" altLang="hu-HU" sz="3500" dirty="0">
                <a:solidFill>
                  <a:srgbClr val="000000"/>
                </a:solidFill>
                <a:latin typeface="+mj-lt"/>
              </a:rPr>
              <a:t>mivel a napkollektorok, gazdaságosan és környezetbarát módon tudnak meleg vizet előállítani a háztartáshoz, padlófűtéshez.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E6A1F26B-059F-4722-A129-337EBA76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864096"/>
          </a:xfrm>
        </p:spPr>
        <p:txBody>
          <a:bodyPr>
            <a:normAutofit fontScale="90000"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Hogyan takarékoskodhatunk </a:t>
            </a:r>
            <a:b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</a:br>
            <a:r>
              <a:rPr lang="hu-HU" alt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a fűtéssel, hőenergiával?</a:t>
            </a:r>
            <a:endParaRPr lang="hu-HU" sz="2800" dirty="0">
              <a:ln w="127">
                <a:solidFill>
                  <a:schemeClr val="tx1"/>
                </a:solidFill>
              </a:ln>
              <a:latin typeface="+mj-lt"/>
              <a:cs typeface="Lucida Sans Unicode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6F496F5-C208-430A-BFA1-CC6D6E66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DB3EB82-93E3-4B7A-8B6E-22AF0081A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  <a:buSzPct val="100000"/>
            </a:pP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A passzívház, más néven </a:t>
            </a:r>
            <a:r>
              <a:rPr lang="hu-HU" altLang="hu-HU" sz="2200" dirty="0" err="1">
                <a:solidFill>
                  <a:srgbClr val="000000"/>
                </a:solidFill>
                <a:latin typeface="+mj-lt"/>
              </a:rPr>
              <a:t>ökootthon</a:t>
            </a: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, egy olyan épület, amely nem bocsájt ki semmilyen üvegházhatású gázt, valamint a szükséges energia nagy részét a házon lévő napkollektorokkal, egyéb turbinákkal, generátorokkal állítja elő, és  ahol ezzel a módszerrel nem lehet, ott energia-/víz-/hőtakarékos eszközökkel van felszerelve. 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br>
              <a:rPr lang="hu-HU" altLang="hu-HU" sz="2200" dirty="0">
                <a:solidFill>
                  <a:srgbClr val="000000"/>
                </a:solidFill>
                <a:latin typeface="+mj-lt"/>
              </a:rPr>
            </a:b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Ilyen megoldások például: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Olyan vízzel töltött csőrendszer fűti a ház padlóját és falait, melyet napenergia melegít föl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Jobb hőszigetelés a hőmegtartás érdekében</a:t>
            </a:r>
          </a:p>
          <a:p>
            <a:pPr>
              <a:spcBef>
                <a:spcPts val="800"/>
              </a:spcBef>
              <a:buSzPct val="100000"/>
            </a:pPr>
            <a:r>
              <a:rPr lang="hu-HU" altLang="hu-HU" sz="2200" dirty="0">
                <a:solidFill>
                  <a:srgbClr val="000000"/>
                </a:solidFill>
                <a:latin typeface="+mj-lt"/>
              </a:rPr>
              <a:t>Az épület tetejére napkollektorok, napelemek, szélturbinák felszerelése</a:t>
            </a:r>
            <a:endParaRPr lang="hu-HU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AFCD3E5F-1025-4724-B66C-0BF1D2D7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864096"/>
          </a:xfrm>
        </p:spPr>
        <p:txBody>
          <a:bodyPr>
            <a:norm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Passzívház, </a:t>
            </a:r>
            <a:r>
              <a:rPr lang="hu-HU" sz="2800" dirty="0" err="1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ökootthon</a:t>
            </a:r>
            <a:endParaRPr lang="hu-HU" sz="2800" dirty="0">
              <a:ln w="127">
                <a:solidFill>
                  <a:schemeClr val="tx1"/>
                </a:solidFill>
              </a:ln>
              <a:latin typeface="+mj-lt"/>
              <a:cs typeface="Lucida Sans Unicode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B0953FB-9D64-4C1F-AD60-670B5ED8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46"/>
          <a:stretch/>
        </p:blipFill>
        <p:spPr>
          <a:xfrm>
            <a:off x="251520" y="2204864"/>
            <a:ext cx="3384376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ív 2">
            <a:extLst>
              <a:ext uri="{FF2B5EF4-FFF2-40B4-BE49-F238E27FC236}">
                <a16:creationId xmlns:a16="http://schemas.microsoft.com/office/drawing/2014/main" id="{66E00745-7838-48D2-BC18-97BA39D32464}"/>
              </a:ext>
            </a:extLst>
          </p:cNvPr>
          <p:cNvSpPr/>
          <p:nvPr/>
        </p:nvSpPr>
        <p:spPr bwMode="auto">
          <a:xfrm>
            <a:off x="611560" y="5877272"/>
            <a:ext cx="720080" cy="720080"/>
          </a:xfrm>
          <a:prstGeom prst="heart">
            <a:avLst/>
          </a:prstGeom>
          <a:solidFill>
            <a:srgbClr val="92D050"/>
          </a:solidFill>
          <a:ln w="9525" cap="flat" cmpd="sng" algn="ctr">
            <a:gradFill flip="none" rotWithShape="1">
              <a:gsLst>
                <a:gs pos="7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91063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hu-HU" altLang="hu-HU" sz="3400" dirty="0">
                <a:solidFill>
                  <a:srgbClr val="000000"/>
                </a:solidFill>
                <a:latin typeface="+mj-lt"/>
              </a:rPr>
              <a:t>Mert ha túl sokat használunk nem megújuló energiákat, egy idő után kifogyunk belőle.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hu-HU" altLang="hu-HU" sz="3400" dirty="0">
                <a:solidFill>
                  <a:srgbClr val="000000"/>
                </a:solidFill>
                <a:latin typeface="+mj-lt"/>
              </a:rPr>
              <a:t>Ilyen többek között a kőolaj és a földgáz.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hu-HU" altLang="hu-HU" sz="3400" dirty="0">
                <a:solidFill>
                  <a:srgbClr val="000000"/>
                </a:solidFill>
                <a:latin typeface="+mj-lt"/>
              </a:rPr>
              <a:t>Manapság az emberek többsége mindenhová autóval jár.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hu-HU" altLang="hu-HU" sz="3400" dirty="0">
                <a:solidFill>
                  <a:srgbClr val="000000"/>
                </a:solidFill>
                <a:latin typeface="+mj-lt"/>
              </a:rPr>
              <a:t>És mivel az elektromos autók még nem terjedtek el, az emberek dízel illetve benzin meghajtású gépjárműveket használnak. 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hu-HU" altLang="hu-HU" sz="3400" dirty="0">
                <a:solidFill>
                  <a:srgbClr val="000000"/>
                </a:solidFill>
                <a:latin typeface="+mj-lt"/>
              </a:rPr>
              <a:t>Így nemcsak azzal a problémával  kell szembesülnünk, hogy a jövő nemzedékei számára egy csepp kőolaj sem marad, hanem azzal is hogy az autók által kibocsájtott üvegház hatású gázok növelik a globális felmelegedés szintjét.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864096"/>
          </a:xfrm>
        </p:spPr>
        <p:txBody>
          <a:bodyPr>
            <a:norm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28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Miért kell takarékoskodnunk?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D5C96C5-4697-4D17-9A43-EB2C3319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864096"/>
          </a:xfrm>
        </p:spPr>
        <p:txBody>
          <a:bodyPr>
            <a:normAutofit fontScale="90000"/>
          </a:bodyPr>
          <a:lstStyle/>
          <a:p>
            <a:r>
              <a:rPr lang="hu-HU" sz="3100" dirty="0">
                <a:ln w="127">
                  <a:solidFill>
                    <a:schemeClr val="tx1"/>
                  </a:solidFill>
                </a:ln>
                <a:latin typeface="+mj-lt"/>
                <a:cs typeface="Lucida Sans Unicode" charset="0"/>
              </a:rPr>
              <a:t>Mik azok a megújuló energiaforrások?</a:t>
            </a:r>
            <a:br>
              <a:rPr lang="hu-HU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hu-HU" dirty="0"/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6D99D38D-91D3-49D6-9861-54DF88A4B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198" y="1604962"/>
            <a:ext cx="8735926" cy="49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4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6A47D21-5EED-45A3-A145-64199190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00808"/>
            <a:ext cx="8291264" cy="4545900"/>
          </a:xfr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36504D1E-B69A-476D-B68D-2A2B955C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864096"/>
          </a:xfrm>
        </p:spPr>
        <p:txBody>
          <a:bodyPr/>
          <a:lstStyle/>
          <a:p>
            <a:r>
              <a:rPr lang="hu-HU" dirty="0"/>
              <a:t>Megújuló és nem megújuló energiák</a:t>
            </a:r>
          </a:p>
        </p:txBody>
      </p:sp>
    </p:spTree>
    <p:extLst>
      <p:ext uri="{BB962C8B-B14F-4D97-AF65-F5344CB8AC3E}">
        <p14:creationId xmlns:p14="http://schemas.microsoft.com/office/powerpoint/2010/main" val="40403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D03C2BA-2F15-4B1B-8E5C-01346C56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435101"/>
            <a:ext cx="4093294" cy="985788"/>
          </a:xfrm>
        </p:spPr>
        <p:txBody>
          <a:bodyPr>
            <a:normAutofit/>
          </a:bodyPr>
          <a:lstStyle/>
          <a:p>
            <a:r>
              <a:rPr lang="hu-HU" dirty="0"/>
              <a:t>Napelem – energia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682B336C-3937-4A36-998F-4501C781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Napenergia</a:t>
            </a:r>
          </a:p>
        </p:txBody>
      </p:sp>
      <p:sp>
        <p:nvSpPr>
          <p:cNvPr id="10" name="Tartalom helye 1">
            <a:extLst>
              <a:ext uri="{FF2B5EF4-FFF2-40B4-BE49-F238E27FC236}">
                <a16:creationId xmlns:a16="http://schemas.microsoft.com/office/drawing/2014/main" id="{75309ECE-A5F6-4FEB-920A-CFF426C3A4FD}"/>
              </a:ext>
            </a:extLst>
          </p:cNvPr>
          <p:cNvSpPr txBox="1">
            <a:spLocks/>
          </p:cNvSpPr>
          <p:nvPr/>
        </p:nvSpPr>
        <p:spPr>
          <a:xfrm>
            <a:off x="650143" y="2769766"/>
            <a:ext cx="2891482" cy="985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Napkollektor – melegvíz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A44E47A-E252-4AE7-939F-04EA3713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170162"/>
            <a:ext cx="4444752" cy="206611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4C9430B8-A784-4588-B355-A0DF759D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0" y="3730123"/>
            <a:ext cx="4876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CF55873-F4DC-4018-B16F-4035B478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Szélenergia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A482D46-BB0B-4B8F-BE39-602D6682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9" y="2046451"/>
            <a:ext cx="7655242" cy="45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9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BFFEB00-10C8-414C-BA6B-E1C7ADA7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Tengeri Energia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AC83405-A559-473F-8FF0-0FBEBAD8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092280" cy="5319210"/>
          </a:xfrm>
          <a:prstGeom prst="rect">
            <a:avLst/>
          </a:prstGeom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E9B6B60-58C6-4AB6-883C-42B68C07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8758" y="332656"/>
            <a:ext cx="3345934" cy="1876988"/>
          </a:xfrm>
        </p:spPr>
      </p:pic>
    </p:spTree>
    <p:extLst>
      <p:ext uri="{BB962C8B-B14F-4D97-AF65-F5344CB8AC3E}">
        <p14:creationId xmlns:p14="http://schemas.microsoft.com/office/powerpoint/2010/main" val="38529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EF1AD54-FCC8-4372-A995-54BA17DC1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41377"/>
            <a:ext cx="7488832" cy="5616623"/>
          </a:xfr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0FB0B376-81C6-45A5-A187-BE1336D1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Tengeri energia</a:t>
            </a:r>
          </a:p>
        </p:txBody>
      </p:sp>
    </p:spTree>
    <p:extLst>
      <p:ext uri="{BB962C8B-B14F-4D97-AF65-F5344CB8AC3E}">
        <p14:creationId xmlns:p14="http://schemas.microsoft.com/office/powerpoint/2010/main" val="24268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CE8599D-90E7-456E-A537-1F981E7D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Vízenergia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DCF4AD-8481-484C-8DB8-34AB1B10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9" y="1268759"/>
            <a:ext cx="4343825" cy="36072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2970CF-C0CA-418E-B1CA-A993B701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64" y="2965625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572</Words>
  <Application>Microsoft Office PowerPoint</Application>
  <PresentationFormat>Diavetítés a képernyőre (4:3 oldalarány)</PresentationFormat>
  <Paragraphs>55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Office-téma</vt:lpstr>
      <vt:lpstr>Energiatakarékos megoldások       </vt:lpstr>
      <vt:lpstr>Miért kell takarékoskodnunk?</vt:lpstr>
      <vt:lpstr>Mik azok a megújuló energiaforrások? </vt:lpstr>
      <vt:lpstr>Megújuló és nem megújuló energiák</vt:lpstr>
      <vt:lpstr>Napenergia</vt:lpstr>
      <vt:lpstr>Szélenergia</vt:lpstr>
      <vt:lpstr>Tengeri Energia </vt:lpstr>
      <vt:lpstr>Tengeri energia</vt:lpstr>
      <vt:lpstr>Vízenergia</vt:lpstr>
      <vt:lpstr>Geotermikus energia</vt:lpstr>
      <vt:lpstr>Biomassza</vt:lpstr>
      <vt:lpstr>Mi mindennel takarékoskodhatunk? </vt:lpstr>
      <vt:lpstr>Hogyan takarékoskodhatunk a vízzel ?  </vt:lpstr>
      <vt:lpstr>Hogyan takarékoskodhatunk az elektromossággal?</vt:lpstr>
      <vt:lpstr>Hogyan takarékoskodhatunk  a fűtéssel, hőenergiával?</vt:lpstr>
      <vt:lpstr>Passzívház, ökootthon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Réka Szilágyi-Halász</cp:lastModifiedBy>
  <cp:revision>58</cp:revision>
  <dcterms:created xsi:type="dcterms:W3CDTF">2014-03-03T11:13:53Z</dcterms:created>
  <dcterms:modified xsi:type="dcterms:W3CDTF">2020-01-29T19:45:06Z</dcterms:modified>
</cp:coreProperties>
</file>